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ppt/media/image23.jpg" ContentType="image/jpeg"/>
  <Override PartName="/ppt/media/image24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colors4.xml" ContentType="application/vnd.ms-office.chartcolorstyle+xml"/>
  <Override PartName="/ppt/charts/style4.xml" ContentType="application/vnd.ms-office.chart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26"/>
  </p:notesMasterIdLst>
  <p:sldIdLst>
    <p:sldId id="256" r:id="rId2"/>
    <p:sldId id="283" r:id="rId3"/>
    <p:sldId id="277" r:id="rId4"/>
    <p:sldId id="257" r:id="rId5"/>
    <p:sldId id="278" r:id="rId6"/>
    <p:sldId id="284" r:id="rId7"/>
    <p:sldId id="280" r:id="rId8"/>
    <p:sldId id="258" r:id="rId9"/>
    <p:sldId id="259" r:id="rId10"/>
    <p:sldId id="260" r:id="rId11"/>
    <p:sldId id="282" r:id="rId12"/>
    <p:sldId id="289" r:id="rId13"/>
    <p:sldId id="265" r:id="rId14"/>
    <p:sldId id="266" r:id="rId15"/>
    <p:sldId id="267" r:id="rId16"/>
    <p:sldId id="286" r:id="rId17"/>
    <p:sldId id="288" r:id="rId18"/>
    <p:sldId id="290" r:id="rId19"/>
    <p:sldId id="271" r:id="rId20"/>
    <p:sldId id="272" r:id="rId21"/>
    <p:sldId id="273" r:id="rId22"/>
    <p:sldId id="274" r:id="rId23"/>
    <p:sldId id="285" r:id="rId24"/>
    <p:sldId id="276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00"/>
    <a:srgbClr val="FF3300"/>
    <a:srgbClr val="CC00FF"/>
    <a:srgbClr val="00FFFF"/>
    <a:srgbClr val="FF5050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499" autoAdjust="0"/>
    <p:restoredTop sz="94737" autoAdjust="0"/>
  </p:normalViewPr>
  <p:slideViewPr>
    <p:cSldViewPr>
      <p:cViewPr varScale="1">
        <p:scale>
          <a:sx n="87" d="100"/>
          <a:sy n="87" d="100"/>
        </p:scale>
        <p:origin x="-13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6.xlsx"/><Relationship Id="rId4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8933095519995053E-2"/>
          <c:w val="0.79639277729172753"/>
          <c:h val="0.936347189856009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Годовое бюджетное назначение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-0.14787744108583623"/>
                  <c:y val="-1.2724668724495593E-3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baseline="0" dirty="0" smtClean="0"/>
                      <a:t> 3 375,3</a:t>
                    </a:r>
                  </a:p>
                  <a:p>
                    <a:r>
                      <a:rPr lang="ru-RU" sz="2000" b="1" dirty="0" smtClean="0"/>
                      <a:t>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3375.3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8.1570602362119951E-2"/>
                  <c:y val="-4.2565421002582288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3 374,9</a:t>
                    </a:r>
                  </a:p>
                  <a:p>
                    <a:r>
                      <a:rPr lang="ru-RU" sz="2000" b="1" dirty="0" smtClean="0"/>
                      <a:t>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3374.9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3795968"/>
        <c:axId val="63797504"/>
        <c:axId val="130754304"/>
      </c:bar3DChart>
      <c:catAx>
        <c:axId val="637959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63797504"/>
        <c:crosses val="autoZero"/>
        <c:auto val="1"/>
        <c:lblAlgn val="ctr"/>
        <c:lblOffset val="100"/>
        <c:noMultiLvlLbl val="0"/>
      </c:catAx>
      <c:valAx>
        <c:axId val="6379750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63795968"/>
        <c:crosses val="autoZero"/>
        <c:crossBetween val="between"/>
      </c:valAx>
      <c:serAx>
        <c:axId val="130754304"/>
        <c:scaling>
          <c:orientation val="minMax"/>
        </c:scaling>
        <c:delete val="1"/>
        <c:axPos val="b"/>
        <c:majorTickMark val="out"/>
        <c:minorTickMark val="none"/>
        <c:tickLblPos val="none"/>
        <c:crossAx val="63797504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81662222716005E-2"/>
          <c:y val="7.6984718711809799E-2"/>
          <c:w val="0.81139954356923361"/>
          <c:h val="0.919304105099433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МО Мостовский район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c:spPr>
          <c:explosion val="25"/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9525" cap="flat" cmpd="sng" algn="ctr">
                <a:solidFill>
                  <a:schemeClr val="accent1"/>
                </a:solidFill>
                <a:prstDash val="solid"/>
              </a:ln>
              <a:effectLst>
                <a:outerShdw blurRad="57150" dist="38100" dir="5400000" algn="ctr" rotWithShape="0">
                  <a:schemeClr val="accent1">
                    <a:shade val="9000"/>
                    <a:satMod val="105000"/>
                    <a:alpha val="48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9.7164666888864201E-2"/>
                  <c:y val="7.0106142720253312E-2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778,4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308881978249704"/>
                  <c:y val="-0.24596272109031991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2 596,5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gradFill rotWithShape="1">
                <a:gsLst>
                  <a:gs pos="0">
                    <a:schemeClr val="accent6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6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6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6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bliqueTopLeft" fov="600000">
                  <a:rot lat="0" lon="0" rev="0"/>
                </a:camera>
                <a:lightRig rig="balanced" dir="t">
                  <a:rot lat="0" lon="0" rev="19200000"/>
                </a:lightRig>
              </a:scene3d>
              <a:sp3d contourW="12700" prstMaterial="matte">
                <a:bevelT w="60000" h="50800"/>
                <a:contourClr>
                  <a:schemeClr val="accent6">
                    <a:shade val="60000"/>
                    <a:satMod val="110000"/>
                  </a:schemeClr>
                </a:contourClr>
              </a:sp3d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Bernard MT Condensed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564.79999999999995</c:v>
                </c:pt>
                <c:pt idx="1">
                  <c:v>1722.3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530531329852475"/>
          <c:y val="0.43796652802466546"/>
          <c:w val="0.28587622208643482"/>
          <c:h val="0.54569978335740565"/>
        </c:manualLayout>
      </c:layout>
      <c:overlay val="0"/>
      <c:txPr>
        <a:bodyPr/>
        <a:lstStyle/>
        <a:p>
          <a:pPr>
            <a:defRPr>
              <a:latin typeface="Bernard MT Condensed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702725322012E-3"/>
          <c:y val="0"/>
          <c:w val="0.61510749955574762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9900FF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0.14643197289569915"/>
                  <c:y val="-0.1426654754410003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59,2%</a:t>
                    </a:r>
                    <a:endParaRPr lang="en-US" b="1" dirty="0" smtClean="0"/>
                  </a:p>
                  <a:p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25261485665885E-2"/>
                  <c:y val="-7.59367786295349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17,7</a:t>
                    </a:r>
                    <a:r>
                      <a:rPr lang="en-US" b="1" dirty="0" smtClean="0"/>
                      <a:t>%</a:t>
                    </a:r>
                    <a:endParaRPr lang="en-US" b="1" dirty="0" smtClean="0"/>
                  </a:p>
                  <a:p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66685455841301E-3"/>
                  <c:y val="1.27803835000619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6,9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61667981908891E-2"/>
                  <c:y val="1.533625893419249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5,4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0806287430551402E-2"/>
                  <c:y val="6.082310298855682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3,5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1455821148077563E-2"/>
                  <c:y val="1.704093063733658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1144051420687347E-2"/>
                  <c:y val="7.4548044044488984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5500056367524175E-3"/>
                  <c:y val="1.78925369000867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2,9%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ok Antiqua" panose="02040602050305030304" pitchFamily="18" charset="0"/>
                  </a:defRPr>
                </a:pPr>
                <a:endParaRPr lang="ru-RU"/>
              </a:p>
            </c:txPr>
            <c:dLblPos val="outEnd"/>
            <c:showLegendKey val="1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УСН</c:v>
                </c:pt>
                <c:pt idx="2">
                  <c:v>доходы от продажи земли</c:v>
                </c:pt>
                <c:pt idx="3">
                  <c:v>арендная плата на землю</c:v>
                </c:pt>
                <c:pt idx="4">
                  <c:v>Патент</c:v>
                </c:pt>
                <c:pt idx="5">
                  <c:v>госпошлина</c:v>
                </c:pt>
                <c:pt idx="6">
                  <c:v>прочие налоги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59.2</c:v>
                </c:pt>
                <c:pt idx="1">
                  <c:v>17.7</c:v>
                </c:pt>
                <c:pt idx="2" formatCode="0.0">
                  <c:v>6.9</c:v>
                </c:pt>
                <c:pt idx="3" formatCode="0.0">
                  <c:v>5.4</c:v>
                </c:pt>
                <c:pt idx="4" formatCode="0.0">
                  <c:v>3.5</c:v>
                </c:pt>
                <c:pt idx="5">
                  <c:v>3.4</c:v>
                </c:pt>
                <c:pt idx="6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704858073296357"/>
          <c:y val="3.1367576297370255E-2"/>
          <c:w val="0.34295141926703632"/>
          <c:h val="0.89492137602157373"/>
        </c:manualLayout>
      </c:layout>
      <c:overlay val="0"/>
      <c:txPr>
        <a:bodyPr/>
        <a:lstStyle/>
        <a:p>
          <a:pPr>
            <a:defRPr b="1">
              <a:latin typeface="Book Antiqua" panose="0204060205030503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9436265179003657"/>
          <c:y val="5.8789764100285156E-3"/>
          <c:w val="0.68379973544964445"/>
          <c:h val="0.911815353849572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"/>
          <c:dPt>
            <c:idx val="0"/>
            <c:bubble3D val="0"/>
            <c:explosion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0897897295815741"/>
                  <c:y val="-0.1826790394501620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187062481135686E-2"/>
                  <c:y val="1.6513288646940464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655820652329042E-2"/>
                  <c:y val="5.3832135935513337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831371788395024E-2"/>
                  <c:y val="2.8373390610919773E-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618737520033573E-2"/>
                  <c:y val="1.1967651742398992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104916030653359E-2"/>
                  <c:y val="8.9205674678122182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752618822692456E-2"/>
                  <c:y val="2.3461590687454497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solidFill>
                        <a:schemeClr val="accent3">
                          <a:lumMod val="75000"/>
                        </a:schemeClr>
                      </a:soli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6094858233771587E-2"/>
                  <c:y val="6.4546068955301267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3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Лист1!$A$3:$A$10</c:f>
              <c:strCache>
                <c:ptCount val="8"/>
                <c:pt idx="0">
                  <c:v>Обеспечение госгарантий на получение общедоступного и бесплатного образования </c:v>
                </c:pt>
                <c:pt idx="1">
                  <c:v>Организация и обеспечение бесплатным горячим питанием</c:v>
                </c:pt>
                <c:pt idx="2">
                  <c:v>Обеспечение получения дополнительного образования</c:v>
                </c:pt>
                <c:pt idx="3">
                  <c:v>Расходы на оплату жилых помещений, отопления и освещения педработникам </c:v>
                </c:pt>
                <c:pt idx="4">
                  <c:v>Капитальный и текущий ремонт, благоустройство территории, МТО</c:v>
                </c:pt>
                <c:pt idx="5">
                  <c:v>Региональный проект "Педагоги и наставники"</c:v>
                </c:pt>
                <c:pt idx="6">
                  <c:v>Обеспечение деятельности РУО и подведомственных учреждений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Лист1!$B$3:$B$10</c:f>
              <c:numCache>
                <c:formatCode>#,##0.0</c:formatCode>
                <c:ptCount val="8"/>
                <c:pt idx="0">
                  <c:v>1533.6</c:v>
                </c:pt>
                <c:pt idx="1">
                  <c:v>74</c:v>
                </c:pt>
                <c:pt idx="2">
                  <c:v>63.5</c:v>
                </c:pt>
                <c:pt idx="3">
                  <c:v>24.4</c:v>
                </c:pt>
                <c:pt idx="4">
                  <c:v>31.9</c:v>
                </c:pt>
                <c:pt idx="5">
                  <c:v>68</c:v>
                </c:pt>
                <c:pt idx="6">
                  <c:v>55.9</c:v>
                </c:pt>
                <c:pt idx="7">
                  <c:v>15.100000000000172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66579268970114436"/>
          <c:w val="0.98839101541754237"/>
          <c:h val="0.33420731029885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lgerian" panose="04020705040A02060702" pitchFamily="8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0717096184186091E-4"/>
          <c:w val="0.70772805551421492"/>
          <c:h val="0.9955003145427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МП "Социальная поддержка" граждан"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  <a:bevelB/>
            </a:sp3d>
          </c:spPr>
          <c:invertIfNegative val="0"/>
          <c:dLbls>
            <c:dLbl>
              <c:idx val="0"/>
              <c:layout>
                <c:manualLayout>
                  <c:x val="-1.451683735952673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Bodoni MT" pitchFamily="18" charset="0"/>
                      </a:rPr>
                      <a:t>139,4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139.4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МП "Дети Кубани"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3.919546087072219E-2"/>
                  <c:y val="-1.4392495722448391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84,0 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228390097585466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МП "Управление муниципальными финансами муниципального образования Мостовский район"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2.9321048410615228E-2"/>
                  <c:y val="-4.8323764657178083E-3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42,5 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095254320934102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overlap val="30"/>
        <c:axId val="32518144"/>
        <c:axId val="32519680"/>
      </c:barChart>
      <c:catAx>
        <c:axId val="32518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2519680"/>
        <c:crosses val="autoZero"/>
        <c:auto val="1"/>
        <c:lblAlgn val="ctr"/>
        <c:lblOffset val="100"/>
        <c:noMultiLvlLbl val="0"/>
      </c:catAx>
      <c:valAx>
        <c:axId val="32519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51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43734475842725"/>
          <c:y val="0.12117719446251501"/>
          <c:w val="0.32062435660119459"/>
          <c:h val="0.761537819073167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Book Antiqua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136554954731809"/>
          <c:y val="0"/>
          <c:w val="0.57780100935961576"/>
          <c:h val="0.843759335382488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explosion val="16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bubble3D val="0"/>
            <c:explosion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6,5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845390585016965"/>
                  <c:y val="-0.18078207359676085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10,9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8,7 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 МП "Информационное общество Кубани"</c:v>
                </c:pt>
                <c:pt idx="1">
                  <c:v>МП "Развитие сельского хозяйства и регулирование рынков сельскохозяйственной продукции, сырья и продовольствия"</c:v>
                </c:pt>
                <c:pt idx="2">
                  <c:v>МП"Региональная политика и развитие гражданского общества"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6.5</c:v>
                </c:pt>
                <c:pt idx="1">
                  <c:v>10.9</c:v>
                </c:pt>
                <c:pt idx="2">
                  <c:v>8.6999999999999993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35884135479202E-2"/>
          <c:y val="0.72046549091444623"/>
          <c:w val="0.9835324810653221"/>
          <c:h val="0.26722967473898251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tx>
        <c:rich>
          <a:bodyPr/>
          <a:lstStyle/>
          <a:p>
            <a:pPr>
              <a:defRPr>
                <a:solidFill>
                  <a:srgbClr val="FF0000"/>
                </a:solidFill>
                <a:latin typeface="Book Antiqua" pitchFamily="18" charset="0"/>
              </a:defRPr>
            </a:pPr>
            <a:r>
              <a:rPr lang="ru-RU" sz="1600" dirty="0" smtClean="0">
                <a:solidFill>
                  <a:srgbClr val="FF0000"/>
                </a:solidFill>
              </a:rPr>
              <a:t>38,7</a:t>
            </a:r>
            <a:r>
              <a:rPr lang="ru-RU" sz="1600" baseline="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млн.рублей</a:t>
            </a:r>
            <a:endParaRPr lang="ru-RU" sz="1600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9.3696186534829459E-2"/>
          <c:y val="2.767849642722624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896433382401955E-2"/>
          <c:y val="0.1246860104974786"/>
          <c:w val="0.96783625730994149"/>
          <c:h val="0.670107303555468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doni MT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поселений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13</c:v>
                </c:pt>
                <c:pt idx="1">
                  <c:v>25.7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497920"/>
        <c:axId val="168499456"/>
        <c:axId val="0"/>
      </c:bar3DChart>
      <c:catAx>
        <c:axId val="168497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Book Antiqua" pitchFamily="18" charset="0"/>
              </a:defRPr>
            </a:pPr>
            <a:endParaRPr lang="ru-RU"/>
          </a:p>
        </c:txPr>
        <c:crossAx val="168499456"/>
        <c:crosses val="autoZero"/>
        <c:auto val="1"/>
        <c:lblAlgn val="ctr"/>
        <c:lblOffset val="100"/>
        <c:noMultiLvlLbl val="0"/>
      </c:catAx>
      <c:valAx>
        <c:axId val="168499456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one"/>
        <c:crossAx val="168497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66137470604480675"/>
          <c:y val="3.11319575602710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454023113904E-2"/>
          <c:y val="0.10476678326178085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475.6</c:v>
                </c:pt>
                <c:pt idx="1">
                  <c:v>54.1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179271552"/>
        <c:axId val="179273088"/>
        <c:axId val="0"/>
      </c:bar3DChart>
      <c:catAx>
        <c:axId val="179271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273088"/>
        <c:crosses val="autoZero"/>
        <c:auto val="1"/>
        <c:lblAlgn val="ctr"/>
        <c:lblOffset val="100"/>
        <c:noMultiLvlLbl val="0"/>
      </c:catAx>
      <c:valAx>
        <c:axId val="179273088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271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rgbClr val="00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</a:p>
        </c:rich>
      </c:tx>
      <c:layout>
        <c:manualLayout>
          <c:xMode val="edge"/>
          <c:yMode val="edge"/>
          <c:x val="0.64143425973950663"/>
          <c:y val="0.1225280524386179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224037606932563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95.6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151437312"/>
        <c:axId val="151438848"/>
        <c:axId val="0"/>
      </c:bar3DChart>
      <c:catAx>
        <c:axId val="1514373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1438848"/>
        <c:crosses val="autoZero"/>
        <c:auto val="1"/>
        <c:lblAlgn val="ctr"/>
        <c:lblOffset val="100"/>
        <c:noMultiLvlLbl val="0"/>
      </c:catAx>
      <c:valAx>
        <c:axId val="151438848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43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0.71311</cdr:x>
      <cdr:y>0.01111</cdr:y>
    </cdr:from>
    <cdr:to>
      <cdr:x>1</cdr:x>
      <cdr:y>0.34444</cdr:y>
    </cdr:to>
    <cdr:pic>
      <cdr:nvPicPr>
        <cdr:cNvPr id="3" name="object 28"/>
        <cdr:cNvPicPr/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264697" y="72001"/>
          <a:ext cx="2520279" cy="216024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1.13831E-7</cdr:x>
      <cdr:y>0.41111</cdr:y>
    </cdr:from>
    <cdr:to>
      <cdr:x>0.2623</cdr:x>
      <cdr:y>0.7124</cdr:y>
    </cdr:to>
    <cdr:pic>
      <cdr:nvPicPr>
        <cdr:cNvPr id="2" name="object 29"/>
        <cdr:cNvPicPr/>
      </cdr:nvPicPr>
      <cdr:blipFill>
        <a:blip xmlns:a="http://schemas.openxmlformats.org/drawingml/2006/main" xmlns:r="http://schemas.openxmlformats.org/officeDocument/2006/relationships" r:embed="rId2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1" y="2664295"/>
          <a:ext cx="2304255" cy="195256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0.69672</cdr:x>
      <cdr:y>0.46667</cdr:y>
    </cdr:from>
    <cdr:to>
      <cdr:x>1</cdr:x>
      <cdr:y>0.81111</cdr:y>
    </cdr:to>
    <cdr:pic>
      <cdr:nvPicPr>
        <cdr:cNvPr id="5" name="object 8"/>
        <cdr:cNvPicPr/>
      </cdr:nvPicPr>
      <cdr:blipFill>
        <a:blip xmlns:a="http://schemas.openxmlformats.org/drawingml/2006/main" xmlns:r="http://schemas.openxmlformats.org/officeDocument/2006/relationships" r:embed="rId3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120668" y="3024336"/>
          <a:ext cx="2664308" cy="223224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0.2623</cdr:x>
      <cdr:y>0.32222</cdr:y>
    </cdr:to>
    <cdr:pic>
      <cdr:nvPicPr>
        <cdr:cNvPr id="6" name="object 30"/>
        <cdr:cNvPicPr/>
      </cdr:nvPicPr>
      <cdr:blipFill>
        <a:blip xmlns:a="http://schemas.openxmlformats.org/drawingml/2006/main" xmlns:r="http://schemas.openxmlformats.org/officeDocument/2006/relationships" r:embed="rId4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304256" cy="208823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01392-D648-4B7B-A7AB-56684D66FBC9}" type="datetimeFigureOut">
              <a:rPr lang="ru-RU" smtClean="0"/>
              <a:pPr/>
              <a:t>30.03.2026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DC4FA-6235-4908-BFB1-A36D8E79D5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569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DC4FA-6235-4908-BFB1-A36D8E79D50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438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DC4FA-6235-4908-BFB1-A36D8E79D50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26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30.03.2026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evchenko.FINUP\Downloads\администрация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" y="1"/>
            <a:ext cx="9143999" cy="685799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55825" cy="30689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Отчет </a:t>
            </a:r>
            <a:br>
              <a:rPr lang="ru-RU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</a:br>
            <a:r>
              <a:rPr lang="ru-RU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об исполнении бюджета МО Мостовский муниципальный район Краснодарского края </a:t>
            </a:r>
            <a:br>
              <a:rPr lang="ru-RU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6000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за 2025 год</a:t>
            </a:r>
            <a:endParaRPr lang="ru-RU" sz="6000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761681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hevchenko.FINUP\Desktop\pngtree-clean-and-peaceful-spring-festival-safe-home-background-design-picture-image_96083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9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2"/>
          <p:cNvSpPr txBox="1">
            <a:spLocks/>
          </p:cNvSpPr>
          <p:nvPr/>
        </p:nvSpPr>
        <p:spPr>
          <a:xfrm>
            <a:off x="538480" y="634510"/>
            <a:ext cx="8067040" cy="1215717"/>
          </a:xfrm>
          <a:prstGeom prst="rect">
            <a:avLst/>
          </a:prstGeom>
          <a:solidFill>
            <a:schemeClr val="bg2">
              <a:lumMod val="75000"/>
              <a:alpha val="72155"/>
            </a:schemeClr>
          </a:solidFill>
        </p:spPr>
        <p:txBody>
          <a:bodyPr vert="horz" wrap="square" lIns="0" tIns="106680" rIns="0" bIns="0" rtlCol="0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364" algn="ctr">
              <a:spcBef>
                <a:spcPts val="840"/>
              </a:spcBef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муниципальным программам за 2025 год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431032" y="1988840"/>
            <a:ext cx="8712968" cy="2746265"/>
          </a:xfrm>
          <a:prstGeom prst="rect">
            <a:avLst/>
          </a:prstGeom>
          <a:solidFill>
            <a:schemeClr val="accent1">
              <a:lumMod val="60000"/>
              <a:lumOff val="40000"/>
              <a:alpha val="54901"/>
            </a:schemeClr>
          </a:solidFill>
        </p:spPr>
        <p:txBody>
          <a:bodyPr vert="horz" wrap="square" lIns="0" tIns="159385" rIns="0" bIns="0" rtlCol="0">
            <a:spAutoFit/>
          </a:bodyPr>
          <a:lstStyle/>
          <a:p>
            <a:pPr marL="389255" marR="381635" indent="116839" algn="ctr">
              <a:lnSpc>
                <a:spcPct val="100000"/>
              </a:lnSpc>
            </a:pPr>
            <a:r>
              <a:rPr sz="2800" b="1" spc="-5" dirty="0">
                <a:latin typeface="Times New Roman"/>
                <a:cs typeface="Times New Roman"/>
              </a:rPr>
              <a:t>В </a:t>
            </a:r>
            <a:r>
              <a:rPr sz="2800" b="1" spc="-5" dirty="0" smtClean="0">
                <a:latin typeface="Times New Roman"/>
                <a:cs typeface="Times New Roman"/>
              </a:rPr>
              <a:t>202</a:t>
            </a:r>
            <a:r>
              <a:rPr lang="ru-RU" sz="2800" b="1" spc="-5" dirty="0" smtClean="0">
                <a:latin typeface="Times New Roman"/>
                <a:cs typeface="Times New Roman"/>
              </a:rPr>
              <a:t>5</a:t>
            </a:r>
            <a:r>
              <a:rPr sz="2800" b="1" spc="-15" dirty="0" smtClean="0">
                <a:latin typeface="Times New Roman"/>
                <a:cs typeface="Times New Roman"/>
              </a:rPr>
              <a:t> </a:t>
            </a:r>
            <a:r>
              <a:rPr sz="2800" b="1" spc="-25" dirty="0">
                <a:latin typeface="Times New Roman"/>
                <a:cs typeface="Times New Roman"/>
              </a:rPr>
              <a:t>году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25" dirty="0">
                <a:latin typeface="Times New Roman"/>
                <a:cs typeface="Times New Roman"/>
              </a:rPr>
              <a:t>расходы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на</a:t>
            </a:r>
            <a:r>
              <a:rPr sz="2800" b="1" spc="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реализацию</a:t>
            </a:r>
            <a:r>
              <a:rPr sz="2800" b="1" spc="10" dirty="0">
                <a:latin typeface="Times New Roman"/>
                <a:cs typeface="Times New Roman"/>
              </a:rPr>
              <a:t> </a:t>
            </a:r>
            <a:endParaRPr lang="ru-RU" sz="2800" b="1" spc="10" dirty="0" smtClean="0">
              <a:latin typeface="Times New Roman"/>
              <a:cs typeface="Times New Roman"/>
            </a:endParaRPr>
          </a:p>
          <a:p>
            <a:pPr marL="389255" marR="381635" indent="116839" algn="ctr">
              <a:lnSpc>
                <a:spcPct val="100000"/>
              </a:lnSpc>
            </a:pPr>
            <a:r>
              <a:rPr lang="ru-RU" sz="2800" b="1" spc="-5" dirty="0" smtClean="0">
                <a:latin typeface="Times New Roman"/>
                <a:cs typeface="Times New Roman"/>
              </a:rPr>
              <a:t>20</a:t>
            </a:r>
            <a:r>
              <a:rPr sz="2800" b="1" dirty="0" smtClean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муниципальных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программ 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составили</a:t>
            </a:r>
            <a:r>
              <a:rPr sz="2800" b="1" spc="30" dirty="0">
                <a:latin typeface="Times New Roman"/>
                <a:cs typeface="Times New Roman"/>
              </a:rPr>
              <a:t> </a:t>
            </a:r>
            <a:endParaRPr lang="ru-RU" sz="2800" b="1" spc="30" dirty="0" smtClean="0">
              <a:latin typeface="Times New Roman"/>
              <a:cs typeface="Times New Roman"/>
            </a:endParaRPr>
          </a:p>
          <a:p>
            <a:pPr marL="389255" marR="381635" indent="116839" algn="ctr">
              <a:lnSpc>
                <a:spcPct val="100000"/>
              </a:lnSpc>
            </a:pPr>
            <a:r>
              <a:rPr lang="ru-RU" sz="2800" b="1" spc="30" dirty="0" smtClean="0">
                <a:solidFill>
                  <a:srgbClr val="FF0000"/>
                </a:solidFill>
                <a:latin typeface="Times New Roman"/>
                <a:cs typeface="Times New Roman"/>
              </a:rPr>
              <a:t>3 186,0</a:t>
            </a:r>
            <a:r>
              <a:rPr sz="28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млн. </a:t>
            </a:r>
            <a:r>
              <a:rPr sz="2800" b="1" spc="-20" dirty="0" err="1" smtClean="0">
                <a:latin typeface="Times New Roman"/>
                <a:cs typeface="Times New Roman"/>
              </a:rPr>
              <a:t>рублей</a:t>
            </a:r>
            <a:r>
              <a:rPr lang="ru-RU" sz="2800" b="1" spc="-20" dirty="0" smtClean="0">
                <a:latin typeface="Times New Roman"/>
                <a:cs typeface="Times New Roman"/>
              </a:rPr>
              <a:t>,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800" b="1" spc="-20" dirty="0" smtClean="0">
                <a:latin typeface="Times New Roman"/>
                <a:cs typeface="Times New Roman"/>
              </a:rPr>
              <a:t>в том числе средства бюджета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800" b="1" spc="-20" dirty="0" smtClean="0">
                <a:latin typeface="Times New Roman"/>
                <a:cs typeface="Times New Roman"/>
              </a:rPr>
              <a:t>Краснодарского края – </a:t>
            </a:r>
            <a:r>
              <a:rPr lang="ru-RU" sz="28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2 188,4 </a:t>
            </a:r>
            <a:r>
              <a:rPr lang="ru-RU" sz="2800" b="1" spc="-20" dirty="0" smtClean="0">
                <a:latin typeface="Times New Roman"/>
                <a:cs typeface="Times New Roman"/>
              </a:rPr>
              <a:t>млн. рублей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800" b="1" dirty="0" smtClean="0"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94,7 %</a:t>
            </a:r>
            <a:r>
              <a:rPr lang="ru-RU" sz="2800" b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latin typeface="Times New Roman"/>
                <a:cs typeface="Times New Roman"/>
              </a:rPr>
              <a:t>в общих</a:t>
            </a:r>
            <a:r>
              <a:rPr lang="ru-RU" sz="2800" b="1" spc="10" dirty="0">
                <a:latin typeface="Times New Roman"/>
                <a:cs typeface="Times New Roman"/>
              </a:rPr>
              <a:t> </a:t>
            </a:r>
            <a:r>
              <a:rPr lang="ru-RU" sz="2800" b="1" spc="-20" dirty="0">
                <a:latin typeface="Times New Roman"/>
                <a:cs typeface="Times New Roman"/>
              </a:rPr>
              <a:t>расходах</a:t>
            </a:r>
            <a:r>
              <a:rPr lang="ru-RU" sz="2800" b="1" spc="10" dirty="0">
                <a:latin typeface="Times New Roman"/>
                <a:cs typeface="Times New Roman"/>
              </a:rPr>
              <a:t> </a:t>
            </a:r>
            <a:r>
              <a:rPr lang="ru-RU" sz="2800" b="1" spc="-20" dirty="0">
                <a:latin typeface="Times New Roman"/>
                <a:cs typeface="Times New Roman"/>
              </a:rPr>
              <a:t>бюджета</a:t>
            </a:r>
            <a:endParaRPr lang="ru-RU" sz="2800" b="1" spc="-20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5754461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d6eff1cbbfe3a8fee2e91bc25a9979b3_l-5875597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548" y="200718"/>
            <a:ext cx="3852428" cy="30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36240"/>
            <a:ext cx="8301608" cy="1160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063747"/>
              </p:ext>
            </p:extLst>
          </p:nvPr>
        </p:nvGraphicFramePr>
        <p:xfrm>
          <a:off x="418535" y="260648"/>
          <a:ext cx="8723481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0"/>
            <a:ext cx="7704856" cy="167712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МП «Развитие ОБРАЗОВАНИЯ»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1 866,4 млн. рублей</a:t>
            </a:r>
            <a:endParaRPr kumimoji="0" lang="ru-RU" sz="20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2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33701" y="499109"/>
            <a:ext cx="61283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/>
          </a:p>
        </p:txBody>
      </p:sp>
      <p:graphicFrame>
        <p:nvGraphicFramePr>
          <p:cNvPr id="13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97947551"/>
              </p:ext>
            </p:extLst>
          </p:nvPr>
        </p:nvGraphicFramePr>
        <p:xfrm>
          <a:off x="395536" y="332655"/>
          <a:ext cx="8748462" cy="6525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33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0774466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7761694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624"/>
            <a:ext cx="47845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068960"/>
            <a:ext cx="4499992" cy="93610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Обеспечение безопасности населения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cs typeface="Raavi" pitchFamily="34" charset="0"/>
              </a:rPr>
              <a:t>»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  <a:cs typeface="Raav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196752"/>
            <a:ext cx="3456384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anose="02040602050305030304" pitchFamily="18" charset="0"/>
              </a:rPr>
              <a:t>Молодежь Кубани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  <a:cs typeface="Raavi" pitchFamily="34" charset="0"/>
              </a:rPr>
              <a:t>»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Raavi" pitchFamily="34" charset="0"/>
              </a:rPr>
              <a:t>6,5 млн. рублей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Book Antiqua" pitchFamily="18" charset="0"/>
              <a:cs typeface="Raavi" pitchFamily="34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7424931"/>
              </p:ext>
            </p:extLst>
          </p:nvPr>
        </p:nvGraphicFramePr>
        <p:xfrm>
          <a:off x="4427984" y="3789040"/>
          <a:ext cx="4608512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C:\Users\Shevchenko.FINUP\Desktop\k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0628"/>
            <a:ext cx="457200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Shevchenko.FINUP\Desktop\IMG_4_10082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12976"/>
            <a:ext cx="4784555" cy="364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7418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hevchenko.FINUP\Desktop\5cef5325ffa057a94e9789aee149692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848872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МП «Развитие культуры»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496944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муниципальных учреждений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культуры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5,9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Культура Мостовского района </a:t>
            </a: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2,7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Совершенствование деятельности учреждений отрасли «Культура, искусство и кинематография»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236,9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отдела культуры и подведомственных казенных учреждений 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13,2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6914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evchenko.FINUP\Desktop\XXL_he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1"/>
            <a:ext cx="4644008" cy="35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hevchenko.FINUP\Desktop\hjiWAFkhLMU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7" y="0"/>
            <a:ext cx="4374733" cy="335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Shevchenko.FINUP\Desktop\26d72cbc272e96f29ce1e6d58b757a2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5004049" cy="335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980728"/>
            <a:ext cx="4283967" cy="22322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000" dirty="0" smtClean="0">
                <a:ln w="11430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МП «Развитие физической культуры и спорта»</a:t>
            </a:r>
            <a:endParaRPr lang="ru-RU" sz="3000" dirty="0">
              <a:ln w="11430"/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7" name="object 7"/>
          <p:cNvPicPr/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08520" y="2693013"/>
            <a:ext cx="5688632" cy="4221088"/>
          </a:xfrm>
          <a:prstGeom prst="rect">
            <a:avLst/>
          </a:prstGeom>
        </p:spPr>
      </p:pic>
      <p:sp>
        <p:nvSpPr>
          <p:cNvPr id="9" name="object 29"/>
          <p:cNvSpPr txBox="1"/>
          <p:nvPr/>
        </p:nvSpPr>
        <p:spPr>
          <a:xfrm>
            <a:off x="-108520" y="2852936"/>
            <a:ext cx="6120680" cy="4092146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564515" marR="390525" indent="-285750"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60,6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млн.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рублей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4515" marR="390525" indent="-285750"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</a:t>
            </a:r>
            <a:r>
              <a:rPr lang="ru-RU" sz="2000">
                <a:latin typeface="Times New Roman" panose="02020603050405020304" pitchFamily="18" charset="0"/>
                <a:ea typeface="Times New Roman" panose="02020603050405020304" pitchFamily="18" charset="0"/>
              </a:rPr>
              <a:t>спортивно-технологического </a:t>
            </a:r>
            <a:r>
              <a:rPr lang="ru-RU" sz="20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оборудования</a:t>
            </a:r>
            <a:r>
              <a:rPr lang="ru-RU" sz="2000">
                <a:latin typeface="Times New Roman"/>
                <a:ea typeface="Times New Roman"/>
              </a:rPr>
              <a:t> (приобретение автобуса для инвалидов)</a:t>
            </a:r>
            <a:r>
              <a:rPr lang="ru-RU" sz="20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4,6 млн. рублей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64515" marR="390525" indent="-285750"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ремонт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велошколы в п. Псебай –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15,8 млн. рублей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64515" marR="390525" indent="-285750"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социально ориентированных некоммерческих организаций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0,6 млн. рублей</a:t>
            </a:r>
          </a:p>
          <a:p>
            <a:pPr marL="564515" marR="390525" indent="-285750"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/>
                <a:ea typeface="Times New Roman"/>
              </a:rPr>
              <a:t>Закупка </a:t>
            </a:r>
            <a:r>
              <a:rPr lang="ru-RU" sz="2000" dirty="0">
                <a:latin typeface="Times New Roman"/>
                <a:ea typeface="Times New Roman"/>
              </a:rPr>
              <a:t>и монтаж оборудования для создания малых спортивных </a:t>
            </a:r>
            <a:r>
              <a:rPr lang="ru-RU" sz="2000" dirty="0" smtClean="0">
                <a:latin typeface="Times New Roman"/>
                <a:ea typeface="Times New Roman"/>
              </a:rPr>
              <a:t>площадок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4,4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млн. рублей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endParaRPr lang="ru-RU" sz="19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endParaRPr lang="ru-RU" sz="1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8597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hevchenko.FINUP\Desktop\IMG_0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004047" cy="328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464400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4134091"/>
              </p:ext>
            </p:extLst>
          </p:nvPr>
        </p:nvGraphicFramePr>
        <p:xfrm>
          <a:off x="4572000" y="836713"/>
          <a:ext cx="465143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499992" y="36004"/>
            <a:ext cx="4752528" cy="872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топливно-энергетического комплекса»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099457"/>
              </p:ext>
            </p:extLst>
          </p:nvPr>
        </p:nvGraphicFramePr>
        <p:xfrm>
          <a:off x="-34536" y="4293096"/>
          <a:ext cx="496657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01008"/>
            <a:ext cx="5580112" cy="10081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</a:t>
            </a:r>
            <a:r>
              <a:rPr lang="ru-RU" sz="2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инфраструктуры муниципального </a:t>
            </a: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значения»</a:t>
            </a:r>
            <a:endParaRPr lang="ru-RU" sz="2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3558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hevchenko.FINUP\Desktop\9452241325531f8dde60324e2f4999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9" y="1691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23624" y="216379"/>
            <a:ext cx="8249919" cy="1064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indent="0" algn="ctr">
              <a:lnSpc>
                <a:spcPts val="4105"/>
              </a:lnSpc>
              <a:spcBef>
                <a:spcPts val="100"/>
              </a:spcBef>
              <a:buNone/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муниципальные программы</a:t>
            </a:r>
            <a:endParaRPr sz="36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object 3"/>
          <p:cNvGrpSpPr/>
          <p:nvPr/>
        </p:nvGrpSpPr>
        <p:grpSpPr>
          <a:xfrm>
            <a:off x="87653" y="1445835"/>
            <a:ext cx="3475226" cy="1382495"/>
            <a:chOff x="193547" y="3296411"/>
            <a:chExt cx="3434079" cy="876300"/>
          </a:xfrm>
        </p:grpSpPr>
        <p:sp>
          <p:nvSpPr>
            <p:cNvPr id="26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8" name="object 3"/>
          <p:cNvGrpSpPr/>
          <p:nvPr/>
        </p:nvGrpSpPr>
        <p:grpSpPr>
          <a:xfrm>
            <a:off x="395291" y="2931480"/>
            <a:ext cx="3312368" cy="1332318"/>
            <a:chOff x="193547" y="3296411"/>
            <a:chExt cx="3434079" cy="876300"/>
          </a:xfrm>
        </p:grpSpPr>
        <p:sp>
          <p:nvSpPr>
            <p:cNvPr id="29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1" name="object 3"/>
          <p:cNvGrpSpPr/>
          <p:nvPr/>
        </p:nvGrpSpPr>
        <p:grpSpPr>
          <a:xfrm>
            <a:off x="597854" y="4403481"/>
            <a:ext cx="3475226" cy="922562"/>
            <a:chOff x="193547" y="3296411"/>
            <a:chExt cx="3434079" cy="876300"/>
          </a:xfrm>
        </p:grpSpPr>
        <p:sp>
          <p:nvSpPr>
            <p:cNvPr id="32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4" name="object 3"/>
          <p:cNvGrpSpPr/>
          <p:nvPr/>
        </p:nvGrpSpPr>
        <p:grpSpPr>
          <a:xfrm>
            <a:off x="5662052" y="1533797"/>
            <a:ext cx="3433591" cy="1623460"/>
            <a:chOff x="193547" y="3296411"/>
            <a:chExt cx="3434079" cy="876300"/>
          </a:xfrm>
        </p:grpSpPr>
        <p:sp>
          <p:nvSpPr>
            <p:cNvPr id="35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7" name="object 3"/>
          <p:cNvGrpSpPr/>
          <p:nvPr/>
        </p:nvGrpSpPr>
        <p:grpSpPr>
          <a:xfrm>
            <a:off x="5332864" y="3226087"/>
            <a:ext cx="3199576" cy="826091"/>
            <a:chOff x="203453" y="3306317"/>
            <a:chExt cx="3413760" cy="856615"/>
          </a:xfrm>
        </p:grpSpPr>
        <p:sp>
          <p:nvSpPr>
            <p:cNvPr id="38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0" name="object 3"/>
          <p:cNvGrpSpPr/>
          <p:nvPr/>
        </p:nvGrpSpPr>
        <p:grpSpPr>
          <a:xfrm>
            <a:off x="4848126" y="4140712"/>
            <a:ext cx="3454665" cy="901843"/>
            <a:chOff x="203453" y="3306313"/>
            <a:chExt cx="3413761" cy="856619"/>
          </a:xfrm>
        </p:grpSpPr>
        <p:sp>
          <p:nvSpPr>
            <p:cNvPr id="41" name="object 4"/>
            <p:cNvSpPr/>
            <p:nvPr/>
          </p:nvSpPr>
          <p:spPr>
            <a:xfrm>
              <a:off x="203454" y="3306313"/>
              <a:ext cx="3413760" cy="856614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3" name="object 3"/>
          <p:cNvGrpSpPr/>
          <p:nvPr/>
        </p:nvGrpSpPr>
        <p:grpSpPr>
          <a:xfrm>
            <a:off x="2606615" y="5349461"/>
            <a:ext cx="4693316" cy="1408908"/>
            <a:chOff x="193547" y="3296411"/>
            <a:chExt cx="3434079" cy="876300"/>
          </a:xfrm>
        </p:grpSpPr>
        <p:sp>
          <p:nvSpPr>
            <p:cNvPr id="44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>
            <a:off x="4548584" y="1271759"/>
            <a:ext cx="815504" cy="195432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562581" y="1288475"/>
            <a:ext cx="1016718" cy="610561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550052" y="1252885"/>
            <a:ext cx="571330" cy="288255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4403747" y="1245269"/>
            <a:ext cx="157366" cy="41999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3857118" y="1271764"/>
            <a:ext cx="707807" cy="305485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3697860" y="1288475"/>
            <a:ext cx="856286" cy="173575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>
            <a:off x="3464689" y="1263658"/>
            <a:ext cx="1100992" cy="553672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5534" y="1461463"/>
            <a:ext cx="3464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Социально-экономическое и инновационное развитие муниципального образования Мостовский район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 defTabSz="457200">
              <a:defRPr/>
            </a:pPr>
            <a:r>
              <a:rPr lang="ru-RU" sz="160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791,3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9402" y="3059126"/>
            <a:ext cx="3085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«Комплексное и устойчивое развитие в сфере строительства и архитектуры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160,4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84674" y="5392297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осуществления пассажирских перевозок автомобильным транспортом по муниципальным городским и пригородным маршрутам Мостовского района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2 086,4 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8230" y="4446978"/>
            <a:ext cx="3168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жилищно-коммунального хозяйства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906,0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9333" y="3345246"/>
            <a:ext cx="3188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520,3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71811" y="1531337"/>
            <a:ext cx="30562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и обеспечение экологической безопасности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599,0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0940" y="4253162"/>
            <a:ext cx="2957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«Казачество Кубани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219,4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3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  <a:cs typeface="Times New Roman" pitchFamily="18" charset="0"/>
              </a:rPr>
              <a:t>Непрограммные расходы</a:t>
            </a:r>
            <a:r>
              <a:rPr lang="ru-RU" sz="33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/>
            </a:r>
            <a:br>
              <a:rPr lang="ru-RU" sz="33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  <a:cs typeface="Times New Roman" pitchFamily="18" charset="0"/>
              </a:rPr>
              <a:t>млн.рублей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0043890"/>
              </p:ext>
            </p:extLst>
          </p:nvPr>
        </p:nvGraphicFramePr>
        <p:xfrm>
          <a:off x="179512" y="1340768"/>
          <a:ext cx="8856984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6589"/>
                <a:gridCol w="1360942"/>
                <a:gridCol w="1285335"/>
                <a:gridCol w="1134118"/>
              </a:tblGrid>
              <a:tr h="6912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Наименование расходов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Утверждено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Исполнено</a:t>
                      </a:r>
                      <a:r>
                        <a:rPr lang="ru-RU" sz="1400" baseline="0" dirty="0" smtClean="0">
                          <a:latin typeface="Book Antiqua" pitchFamily="18" charset="0"/>
                        </a:rPr>
                        <a:t> 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Испол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нение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(%)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функций высшего должностного лица муниципального образования 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2,9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2,9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деятельности законодательных (представительных) органов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2,3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95,7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функционирования администрации 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86,7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84,5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97,5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деятельности Контрольно-счетной палаты 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98,1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Обеспечение проведения выборов и референдумов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деятельности муниципальных  учреждений, подведомственных администрации муниципального образования 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76,3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72,2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94,5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6,4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6,2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96,9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Прочие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непрограммные расходы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33,3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Всего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по непрограммным расходам: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184,1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177,2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96,3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511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92294041"/>
              </p:ext>
            </p:extLst>
          </p:nvPr>
        </p:nvGraphicFramePr>
        <p:xfrm>
          <a:off x="683568" y="1507033"/>
          <a:ext cx="8100001" cy="2790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576"/>
                <a:gridCol w="2389000"/>
                <a:gridCol w="1296144"/>
                <a:gridCol w="1619281"/>
              </a:tblGrid>
              <a:tr h="1097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Бюджет, утвержденный решением Совета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МО Мостовский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район </a:t>
                      </a:r>
                      <a:endParaRPr lang="ru-RU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от 11 декабря 2024 г. №463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                     за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2025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Процент исполнения к </a:t>
                      </a: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утвержденному бюджету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(%)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4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375,3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3 374,9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82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3 434,7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3 363,3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82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 (–) /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профицит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(+)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-59,4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564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дефицита бюджета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59,4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Times New Roman"/>
                          <a:cs typeface="Times New Roman"/>
                        </a:rPr>
                        <a:t>-11,6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9552" y="45094"/>
            <a:ext cx="8352928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Сравнительные характеристики исполнения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 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Vijaya" panose="020B0604020202020204" pitchFamily="34" charset="0"/>
              </a:rPr>
              <a:t>за</a:t>
            </a: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  <a:ea typeface="Times New Roman" pitchFamily="18" charset="0"/>
                <a:cs typeface="Vijaya" panose="020B0604020202020204" pitchFamily="34" charset="0"/>
              </a:rPr>
              <a:t> 2025 год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9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  <a:ea typeface="Times New Roman" pitchFamily="18" charset="0"/>
              <a:cs typeface="Vijaya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  <a:cs typeface="Arial" pitchFamily="34" charset="0"/>
              </a:rPr>
              <a:t>млн.рублей</a:t>
            </a:r>
            <a:endParaRPr kumimoji="0" lang="ru-RU" sz="1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4293096"/>
            <a:ext cx="3384376" cy="244827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0072" y="4293096"/>
            <a:ext cx="3168352" cy="244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792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sz="32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496944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650" dirty="0" smtClean="0">
                <a:latin typeface="Bookman Old Style" panose="02050604050505020204" pitchFamily="18" charset="0"/>
              </a:rPr>
              <a:t>1)</a:t>
            </a:r>
            <a:r>
              <a:rPr lang="ru-RU" sz="2650" dirty="0">
                <a:latin typeface="Bookman Old Style" panose="02050604050505020204" pitchFamily="18" charset="0"/>
              </a:rPr>
              <a:t> </a:t>
            </a:r>
            <a:r>
              <a:rPr lang="ru-RU" sz="2650" dirty="0" smtClean="0">
                <a:latin typeface="Bookman Old Style" panose="02050604050505020204" pitchFamily="18" charset="0"/>
              </a:rPr>
              <a:t>Предоставлены </a:t>
            </a:r>
            <a:r>
              <a:rPr lang="ru-RU" sz="2650" dirty="0">
                <a:latin typeface="Bookman Old Style" panose="02050604050505020204" pitchFamily="18" charset="0"/>
              </a:rPr>
              <a:t>межбюджетные трансферты </a:t>
            </a:r>
            <a:r>
              <a:rPr lang="ru-RU" sz="2650" dirty="0" smtClean="0">
                <a:latin typeface="Bookman Old Style" panose="02050604050505020204" pitchFamily="18" charset="0"/>
              </a:rPr>
              <a:t>в форме дотации </a:t>
            </a:r>
            <a:r>
              <a:rPr lang="ru-RU" sz="2650" dirty="0">
                <a:latin typeface="Bookman Old Style" panose="02050604050505020204" pitchFamily="18" charset="0"/>
              </a:rPr>
              <a:t>на выравнивание бюджетной обеспеченности </a:t>
            </a:r>
            <a:r>
              <a:rPr lang="ru-RU" sz="2650" dirty="0" smtClean="0">
                <a:latin typeface="Bookman Old Style" panose="02050604050505020204" pitchFamily="18" charset="0"/>
              </a:rPr>
              <a:t>сельских поселений, входящих </a:t>
            </a:r>
            <a:r>
              <a:rPr lang="ru-RU" sz="2650" dirty="0">
                <a:latin typeface="Bookman Old Style" panose="02050604050505020204" pitchFamily="18" charset="0"/>
              </a:rPr>
              <a:t>в состав муниципального образования Мостовский район</a:t>
            </a:r>
            <a:r>
              <a:rPr lang="ru-RU" sz="2650" dirty="0" smtClean="0">
                <a:latin typeface="Bookman Old Style" panose="02050604050505020204" pitchFamily="18" charset="0"/>
              </a:rPr>
              <a:t> в сумме </a:t>
            </a:r>
            <a:r>
              <a:rPr lang="ru-RU" sz="265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20,0 млн. рублей</a:t>
            </a:r>
            <a:r>
              <a:rPr lang="ru-RU" sz="2650" dirty="0" smtClean="0">
                <a:latin typeface="Bookman Old Style" panose="02050604050505020204" pitchFamily="18" charset="0"/>
              </a:rPr>
              <a:t>;</a:t>
            </a:r>
          </a:p>
          <a:p>
            <a:r>
              <a:rPr lang="ru-RU" sz="2650" dirty="0" smtClean="0">
                <a:latin typeface="Bookman Old Style" panose="02050604050505020204" pitchFamily="18" charset="0"/>
              </a:rPr>
              <a:t>2</a:t>
            </a:r>
            <a:r>
              <a:rPr lang="ru-RU" sz="2650" dirty="0">
                <a:latin typeface="Bookman Old Style" panose="02050604050505020204" pitchFamily="18" charset="0"/>
              </a:rPr>
              <a:t>) </a:t>
            </a:r>
            <a:r>
              <a:rPr lang="ru-RU" sz="2650" dirty="0" smtClean="0">
                <a:latin typeface="Bookman Old Style" panose="02050604050505020204" pitchFamily="18" charset="0"/>
              </a:rPr>
              <a:t>Прочие </a:t>
            </a:r>
            <a:r>
              <a:rPr lang="ru-RU" sz="2650" dirty="0">
                <a:latin typeface="Bookman Old Style" panose="02050604050505020204" pitchFamily="18" charset="0"/>
              </a:rPr>
              <a:t>межбюджетные трансферты общего характера из бюджета Краснодарского края на поддержку местных инициатив в сумме </a:t>
            </a:r>
            <a:r>
              <a:rPr lang="ru-RU" sz="265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7,0 млн. </a:t>
            </a:r>
            <a:r>
              <a:rPr lang="ru-RU" sz="265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рублей </a:t>
            </a:r>
            <a:r>
              <a:rPr lang="ru-RU" sz="2650" dirty="0">
                <a:latin typeface="Bookman Old Style" panose="02050604050505020204" pitchFamily="18" charset="0"/>
              </a:rPr>
              <a:t>(благоустройство детской площадки </a:t>
            </a:r>
            <a:r>
              <a:rPr lang="ru-RU" sz="2650" dirty="0" smtClean="0">
                <a:latin typeface="Bookman Old Style" panose="02050604050505020204" pitchFamily="18" charset="0"/>
              </a:rPr>
              <a:t>в поселке </a:t>
            </a:r>
            <a:r>
              <a:rPr lang="ru-RU" sz="2650" dirty="0">
                <a:latin typeface="Bookman Old Style" panose="02050604050505020204" pitchFamily="18" charset="0"/>
              </a:rPr>
              <a:t>Перевалка).</a:t>
            </a:r>
            <a:endParaRPr lang="ru-RU" sz="2650" dirty="0"/>
          </a:p>
        </p:txBody>
      </p:sp>
    </p:spTree>
    <p:extLst>
      <p:ext uri="{BB962C8B-B14F-4D97-AF65-F5344CB8AC3E}">
        <p14:creationId xmlns:p14="http://schemas.microsoft.com/office/powerpoint/2010/main" val="308348340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ы для презентаций на тему путешествия | Бесплатные фоны для презентаций 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08720"/>
            <a:ext cx="877805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7"/>
            <a:ext cx="8138865" cy="86409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РЕЗЕРВНЫЙ ФОНД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5575" y="908720"/>
            <a:ext cx="8778049" cy="5112568"/>
          </a:xfrm>
          <a:prstGeom prst="rect">
            <a:avLst/>
          </a:prstGeom>
        </p:spPr>
        <p:txBody>
          <a:bodyPr>
            <a:normAutofit fontScale="4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По итогам </a:t>
            </a:r>
            <a:r>
              <a:rPr lang="ru-RU" sz="8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2025 </a:t>
            </a: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года </a:t>
            </a:r>
            <a:endParaRPr lang="ru-RU" sz="8400" b="1" dirty="0" smtClean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</a:t>
            </a:r>
            <a:r>
              <a:rPr lang="ru-RU" sz="8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редства </a:t>
            </a: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резервного фонда </a:t>
            </a:r>
            <a:r>
              <a:rPr lang="ru-RU" sz="8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выделены </a:t>
            </a: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в сумме </a:t>
            </a:r>
            <a:endParaRPr lang="ru-RU" sz="8400" b="1" dirty="0" smtClean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200,0 </a:t>
            </a:r>
            <a:r>
              <a:rPr lang="ru-RU" sz="110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тыс. </a:t>
            </a:r>
            <a:r>
              <a:rPr lang="ru-RU" sz="110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рублей.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В </a:t>
            </a: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течение 2025 года средства были </a:t>
            </a:r>
            <a:r>
              <a:rPr lang="ru-RU" sz="84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невостребованы</a:t>
            </a:r>
            <a:r>
              <a:rPr lang="ru-RU" sz="84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 по причине отсутствия случаев чрезвычайного характера на территории муниципального образования Мостовский район и перераспределены на другие нужды</a:t>
            </a:r>
            <a:r>
              <a:rPr lang="ru-RU" sz="8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. </a:t>
            </a:r>
            <a:endParaRPr lang="ru-RU" sz="8400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781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80920" cy="1453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</a:t>
            </a:r>
            <a:endParaRPr lang="ru-RU" sz="3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0" y="2924944"/>
            <a:ext cx="9143999" cy="237626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  <a:cs typeface="Times New Roman" pitchFamily="18" charset="0"/>
              </a:rPr>
              <a:t>Бюджет муниципального образования Мостовский муниципальный район Краснодарского края</a:t>
            </a:r>
          </a:p>
          <a:p>
            <a:pPr marL="0" indent="0" algn="ctr"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  <a:cs typeface="Times New Roman" pitchFamily="18" charset="0"/>
              </a:rPr>
              <a:t>за 2025 год </a:t>
            </a:r>
          </a:p>
          <a:p>
            <a:pPr marL="0" indent="0" algn="ctr">
              <a:buNone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исполнен с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профицитом</a:t>
            </a:r>
          </a:p>
          <a:p>
            <a:pPr marL="0" indent="0" algn="ctr"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в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объеме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11,6 млн. рублей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0563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4562947"/>
            <a:ext cx="3600400" cy="2295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581128"/>
            <a:ext cx="3312368" cy="22768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3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Объем муниципального долга </a:t>
            </a:r>
            <a:b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по муниципальному образованию Мостовский район</a:t>
            </a:r>
            <a:endParaRPr lang="ru-RU" sz="3000" b="1" dirty="0">
              <a:solidFill>
                <a:schemeClr val="accent4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08552482"/>
              </p:ext>
            </p:extLst>
          </p:nvPr>
        </p:nvGraphicFramePr>
        <p:xfrm>
          <a:off x="266799" y="1657711"/>
          <a:ext cx="8697689" cy="3018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9137"/>
                <a:gridCol w="2664296"/>
                <a:gridCol w="2304256"/>
              </a:tblGrid>
              <a:tr h="969488"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Наименование показателей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01.01.2025 год, </a:t>
                      </a:r>
                    </a:p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01.01.2026 год,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61694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Объем муниципального долга, </a:t>
                      </a:r>
                    </a:p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в том числе: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49,0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45,8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коммерческий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0,0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10,0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бюджетный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49,0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35,8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67079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уд. вес  муниципального долга в доходах района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11,1%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8,4%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4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72819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1870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 бюджета </a:t>
            </a:r>
            <a:b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 Мостовский район  за 2025 год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25209723"/>
              </p:ext>
            </p:extLst>
          </p:nvPr>
        </p:nvGraphicFramePr>
        <p:xfrm>
          <a:off x="539552" y="1916832"/>
          <a:ext cx="799288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75242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7994849" cy="1741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доходов </a:t>
            </a:r>
            <a:b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b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 Мостовский район</a:t>
            </a:r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34502759"/>
              </p:ext>
            </p:extLst>
          </p:nvPr>
        </p:nvGraphicFramePr>
        <p:xfrm>
          <a:off x="107504" y="1844824"/>
          <a:ext cx="86409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1900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и</a:t>
            </a:r>
            <a:b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неналоговых доходов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30713878"/>
              </p:ext>
            </p:extLst>
          </p:nvPr>
        </p:nvGraphicFramePr>
        <p:xfrm>
          <a:off x="395536" y="1340768"/>
          <a:ext cx="842493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129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</a:rPr>
              <a:t>Структура безвозмездных поступлений в 2025 году</a:t>
            </a:r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67294293"/>
              </p:ext>
            </p:extLst>
          </p:nvPr>
        </p:nvGraphicFramePr>
        <p:xfrm>
          <a:off x="467544" y="1772816"/>
          <a:ext cx="7885384" cy="457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666108"/>
                <a:gridCol w="1495504"/>
                <a:gridCol w="1699436"/>
              </a:tblGrid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Утвержденные бюджетные назначения,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за 2025 год,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Процент исполнения к годовому бюджетному назначению</a:t>
                      </a:r>
                      <a:endParaRPr lang="ru-RU" sz="14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Дотации бюджетам муниципальных районов из бюджета субъекта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245,9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245,9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Субсидии и субвенции бюджетам бюджетной </a:t>
                      </a:r>
                    </a:p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системы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2 199,4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2 184,3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99,3%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Иные межбюджетные трансферты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169,6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169,6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48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8066857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направленные </a:t>
            </a: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увеличение наполняемости доходной части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консолидированного бюджета в 2025 году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84784"/>
            <a:ext cx="8640960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endParaRPr lang="ru-RU" sz="900" b="1" dirty="0" smtClean="0"/>
          </a:p>
          <a:p>
            <a:pPr algn="just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проведено 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заседаний межведомственной комиссии по принятию мер, направленных на снижение неформальной занятости в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Мостовский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район, на которых доведен уровень минимальной заработной платы, ответственность и последствия при допущении неформальной занятости, и где заслушано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хозяйствующих субъектов;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проведено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заседаний межведомственной комиссии по мобилизации дополнительных доходов, легализации налоговой базы и базы по страховым взносам в бюджет муниципального образования Мостовский район и другие уровни бюджетной системы Российской Федерации. Было рассмотрено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хозяйствующих субъектов и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лиц, выявлено задолженности на сумму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,0 млн.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взыскано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16,6  млн.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процент исполнения составил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97,6%.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 в поселениях проведено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заседаний межведомственной комиссии,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заслушано 2 855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лиц, сумма погашенной задолженности по имущественным налогам, взимаемым с физических лиц (налог на имущество, земельный налог и транспортный налог) составила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3,0  млн.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рейдовых мероприятий по выявлению хозяйствующих субъектов, незаконно оказывающих услуги по перевозке пассажиров и грузов на территории Мостовского района, составлено: 1 протокол часть 1 статьи 14.1 КОАП РФ и 2 протокола часть 2 статьи 14.1 КОАП РФ</a:t>
            </a:r>
          </a:p>
          <a:p>
            <a:pPr algn="just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постоянной основе проводится исковая работа управлением земельных и имущественных отношений администрации МО Мостовский район по взысканию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по арендной плате за землю, в том числе:</a:t>
            </a:r>
          </a:p>
          <a:p>
            <a:pPr algn="just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недобросовестным арендаторам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613 претензий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11,3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оплачено в досудебном порядке на сумму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8,2 млн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руб.,</a:t>
            </a:r>
          </a:p>
          <a:p>
            <a:pPr algn="just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суды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подано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иска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 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оплачено до вынесения решения суда на сумму 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  млн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руб.,</a:t>
            </a:r>
          </a:p>
          <a:p>
            <a:pPr algn="just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взыскано в судебном порядке по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искам на 9,0 млн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руб., оплачено по решению суда (до направления исполнительных листов с ССП)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-0,7  млн.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руб.,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исполнительном производстве (ССП)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исполнительных листов на сумму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14,4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сумма перечисленных денежных средств в результате исполнения судебных актов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3,9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сумма неналоговых доходов, поступившая в местный бюджет за счет вовлечения в хозяйственный оборот (аренда, продажа неиспользуемых земельных участков) составила 33,2  млн. рублей.</a:t>
            </a:r>
          </a:p>
          <a:p>
            <a:pPr algn="just"/>
            <a:endParaRPr lang="ru-RU" sz="1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3312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4814" y="4509120"/>
            <a:ext cx="3277345" cy="2348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16632"/>
            <a:ext cx="7418784" cy="12961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Исполнение бюджета </a:t>
            </a:r>
            <a:b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по расходам</a:t>
            </a:r>
            <a:endParaRPr lang="ru-RU" sz="4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136904" cy="374441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Решением Совета муниципального образования Мостовский район от 11 декабря 2024 года № 463 утвержден общий объем расходов бюджета в сумме  3 434,7 млн. рублей или 132,8%                    к первоначальному бюджету.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Исполнение по расходам сложилось в сумме         3 363,3 млн.рублей или 97,9 % к бюджетным назначениям.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73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4746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00"/>
              </a:spcBef>
              <a:buNone/>
            </a:pPr>
            <a:r>
              <a:rPr lang="ru-RU" sz="21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ИСПОЛНЕНИЕ </a:t>
            </a:r>
            <a: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/>
            </a:r>
            <a:b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РАСХОДНОЙ ЧАСТИ  БЮДЖЕТА ЗА 2025 ГОД</a:t>
            </a:r>
            <a:b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000" b="1" spc="-1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                                                                               </a:t>
            </a:r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07253983"/>
              </p:ext>
            </p:extLst>
          </p:nvPr>
        </p:nvGraphicFramePr>
        <p:xfrm>
          <a:off x="395536" y="908720"/>
          <a:ext cx="8568952" cy="5858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613"/>
                <a:gridCol w="4279923"/>
                <a:gridCol w="1800200"/>
                <a:gridCol w="1944216"/>
              </a:tblGrid>
              <a:tr h="10409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Направление расходов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Исполнение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2025 г., млн. руб.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Удельный вес расходов в общем объеме расходов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бюджета, 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4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210,4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5204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91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1471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хозяйство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529,9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02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2 037,2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02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Культура, кинематография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02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Здравоохранение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02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208,4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02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5204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7806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901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3 363,3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801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6182</TotalTime>
  <Words>1316</Words>
  <Application>Microsoft Office PowerPoint</Application>
  <PresentationFormat>Экран (4:3)</PresentationFormat>
  <Paragraphs>284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Отчет  об исполнении бюджета МО Мостовский муниципальный район Краснодарского края  за 2025 год</vt:lpstr>
      <vt:lpstr>Презентация PowerPoint</vt:lpstr>
      <vt:lpstr>Доходы бюджета  МО Мостовский район  за 2025 год</vt:lpstr>
      <vt:lpstr>Структура доходов  бюджета  МО Мостовский район</vt:lpstr>
      <vt:lpstr>Структура налоговых и  неналоговых доходов</vt:lpstr>
      <vt:lpstr>Структура безвозмездных поступлений в 2025 году</vt:lpstr>
      <vt:lpstr>Мероприятия направленные на увеличение наполняемости доходной части консолидированного бюджета в 2025 году</vt:lpstr>
      <vt:lpstr>Исполнение бюджета  по расходам</vt:lpstr>
      <vt:lpstr>ИСПОЛНЕНИЕ  РАСХОДНОЙ ЧАСТИ  БЮДЖЕТА ЗА 2025 ГОД                                                                                                           </vt:lpstr>
      <vt:lpstr>Презентация PowerPoint</vt:lpstr>
      <vt:lpstr>                                                         </vt:lpstr>
      <vt:lpstr>Презентация PowerPoint</vt:lpstr>
      <vt:lpstr>Презентация PowerPoint</vt:lpstr>
      <vt:lpstr>МП «Обеспечение безопасности населения»</vt:lpstr>
      <vt:lpstr>МП «Развитие культуры»</vt:lpstr>
      <vt:lpstr>МП «Развитие физической культуры и спорта»</vt:lpstr>
      <vt:lpstr>МП «Развитие общественной инфраструктуры муниципального значения»</vt:lpstr>
      <vt:lpstr>Прочие муниципальные программы</vt:lpstr>
      <vt:lpstr>Непрограммные расходы                                                               млн.рублей </vt:lpstr>
      <vt:lpstr>Межбюджетные трансферты  </vt:lpstr>
      <vt:lpstr>РЕЗЕРВНЫЙ ФОНД </vt:lpstr>
      <vt:lpstr>Источники финансирования дефицита бюджета</vt:lpstr>
      <vt:lpstr>Объем муниципального долга  по муниципальному образованию Мостовский район</vt:lpstr>
      <vt:lpstr>Спасибо за внимание!</vt:lpstr>
    </vt:vector>
  </TitlesOfParts>
  <Company>Финансовое управление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МО Мостовский район за 2015 год</dc:title>
  <dc:creator>С.Б. Пинчук</dc:creator>
  <cp:lastModifiedBy>С.Б. Пинчук</cp:lastModifiedBy>
  <cp:revision>534</cp:revision>
  <cp:lastPrinted>2024-03-22T12:24:41Z</cp:lastPrinted>
  <dcterms:created xsi:type="dcterms:W3CDTF">2016-04-18T07:48:36Z</dcterms:created>
  <dcterms:modified xsi:type="dcterms:W3CDTF">2026-03-30T08:16:41Z</dcterms:modified>
</cp:coreProperties>
</file>